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82" r:id="rId4"/>
    <p:sldId id="286" r:id="rId5"/>
    <p:sldId id="287" r:id="rId6"/>
    <p:sldId id="288" r:id="rId7"/>
    <p:sldId id="289" r:id="rId8"/>
    <p:sldId id="281" r:id="rId9"/>
    <p:sldId id="276" r:id="rId10"/>
    <p:sldId id="260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2" autoAdjust="0"/>
    <p:restoredTop sz="94660"/>
  </p:normalViewPr>
  <p:slideViewPr>
    <p:cSldViewPr snapToGrid="0">
      <p:cViewPr varScale="1">
        <p:scale>
          <a:sx n="60" d="100"/>
          <a:sy n="60" d="100"/>
        </p:scale>
        <p:origin x="-104" y="-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07E-480F-4ABD-BB4B-5F9EE8EFB72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1596-DA41-4738-B14C-1BB6E06E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16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07E-480F-4ABD-BB4B-5F9EE8EFB72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1596-DA41-4738-B14C-1BB6E06E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7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07E-480F-4ABD-BB4B-5F9EE8EFB72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1596-DA41-4738-B14C-1BB6E06E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2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07E-480F-4ABD-BB4B-5F9EE8EFB72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1596-DA41-4738-B14C-1BB6E06E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3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07E-480F-4ABD-BB4B-5F9EE8EFB72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1596-DA41-4738-B14C-1BB6E06E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4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07E-480F-4ABD-BB4B-5F9EE8EFB72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1596-DA41-4738-B14C-1BB6E06E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25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07E-480F-4ABD-BB4B-5F9EE8EFB72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1596-DA41-4738-B14C-1BB6E06E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5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07E-480F-4ABD-BB4B-5F9EE8EFB72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1596-DA41-4738-B14C-1BB6E06E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4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07E-480F-4ABD-BB4B-5F9EE8EFB72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1596-DA41-4738-B14C-1BB6E06E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63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07E-480F-4ABD-BB4B-5F9EE8EFB72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1596-DA41-4738-B14C-1BB6E06E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3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707E-480F-4ABD-BB4B-5F9EE8EFB72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1596-DA41-4738-B14C-1BB6E06E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1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7707E-480F-4ABD-BB4B-5F9EE8EFB725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A1596-DA41-4738-B14C-1BB6E06E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2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gif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dipa.org/" TargetMode="External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6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9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4684"/>
            <a:ext cx="4144068" cy="4316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05" y="0"/>
            <a:ext cx="5592311" cy="631767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629295" y="2743200"/>
            <a:ext cx="4389120" cy="121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925" y="3601309"/>
            <a:ext cx="3196043" cy="16829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96850" y="5184475"/>
            <a:ext cx="3225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(Work is the Antidote to Poverty)</a:t>
            </a:r>
          </a:p>
        </p:txBody>
      </p:sp>
      <p:sp>
        <p:nvSpPr>
          <p:cNvPr id="11" name="Oval 10"/>
          <p:cNvSpPr/>
          <p:nvPr/>
        </p:nvSpPr>
        <p:spPr>
          <a:xfrm>
            <a:off x="7847223" y="1712430"/>
            <a:ext cx="66502" cy="1496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4430" y="38619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/>
              <a:t>Opportunities in Blue Economy</a:t>
            </a:r>
          </a:p>
          <a:p>
            <a:r>
              <a:rPr lang="en-US" sz="3600" dirty="0"/>
              <a:t>Ondo State, Nigeria </a:t>
            </a:r>
          </a:p>
        </p:txBody>
      </p:sp>
    </p:spTree>
    <p:extLst>
      <p:ext uri="{BB962C8B-B14F-4D97-AF65-F5344CB8AC3E}">
        <p14:creationId xmlns:p14="http://schemas.microsoft.com/office/powerpoint/2010/main" val="2622726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447" y="1313347"/>
            <a:ext cx="8927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3200" dirty="0"/>
              <a:t>Ondo is prime for blue economy</a:t>
            </a:r>
          </a:p>
          <a:p>
            <a:endParaRPr lang="en-US" sz="3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Natural environment for aquaculture development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Blue infrastructure in support of Nigerian economy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956772" y="143047"/>
            <a:ext cx="22765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09799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632" y="1982061"/>
            <a:ext cx="10629769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dirty="0"/>
              <a:t>Ondo State Development &amp; Investment Promotion Agency – ONDIPA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/>
              <a:t>Information on Investment Opportunities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/>
              <a:t>Support on local information and regulations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/>
              <a:t>Business to business contacts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2606374" y="424190"/>
            <a:ext cx="69310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4400" dirty="0"/>
              <a:t>One-stop Investor’s Contact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80" y="3919489"/>
            <a:ext cx="3298870" cy="2265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27723" y="4738347"/>
            <a:ext cx="7359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hlinkClick r:id="rId3"/>
              </a:rPr>
              <a:t>www.ondipa.org</a:t>
            </a:r>
            <a:endParaRPr lang="en-US" sz="4400" dirty="0"/>
          </a:p>
          <a:p>
            <a:pPr algn="ctr"/>
            <a:r>
              <a:rPr lang="en-US" sz="2800" dirty="0"/>
              <a:t>+2348066480160; +234 8034002234</a:t>
            </a:r>
          </a:p>
        </p:txBody>
      </p:sp>
    </p:spTree>
    <p:extLst>
      <p:ext uri="{BB962C8B-B14F-4D97-AF65-F5344CB8AC3E}">
        <p14:creationId xmlns:p14="http://schemas.microsoft.com/office/powerpoint/2010/main" val="1635377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05294" y="389969"/>
            <a:ext cx="787206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Geography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Located in Southwest of Nigeria and a transit route to the North and Eastern parts of the Country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15,500 square km land mass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4.5Million Population with 70% below 22 years</a:t>
            </a:r>
          </a:p>
          <a:p>
            <a:endParaRPr lang="en-US" sz="2800" dirty="0"/>
          </a:p>
          <a:p>
            <a:r>
              <a:rPr lang="en-US" sz="2800" b="1" dirty="0"/>
              <a:t>Economic Positioning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75km Atlantic Coastline and fishery communities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Tropical Climate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Over 150,000ha fertile Agricultural 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Highly Educated Citizen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7 Higher Institutions of Learning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Highly Peaceful Niger-Delta State</a:t>
            </a:r>
            <a:endParaRPr lang="en-US" sz="1600" dirty="0"/>
          </a:p>
        </p:txBody>
      </p:sp>
      <p:sp>
        <p:nvSpPr>
          <p:cNvPr id="2" name="AutoShape 2" descr="Image result for image cocoa ondo st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4" y="312738"/>
            <a:ext cx="3259813" cy="1825495"/>
          </a:xfrm>
          <a:prstGeom prst="rect">
            <a:avLst/>
          </a:prstGeom>
        </p:spPr>
      </p:pic>
      <p:sp>
        <p:nvSpPr>
          <p:cNvPr id="5" name="AutoShape 4" descr="Image result for image cassava ondo sta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image cassava ondo sta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2539315"/>
            <a:ext cx="3438525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15" y="4517210"/>
            <a:ext cx="3639679" cy="158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90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lass sand in nige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glass sand in niger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glass sand in niger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mage result for ondo limestone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36065" y="7937"/>
            <a:ext cx="4377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Ondo South Potentials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8"/>
            <a:ext cx="4787900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41582" y="937158"/>
            <a:ext cx="6113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Natural riverine habitat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Navigable waterways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Direct access to Lagos waters and ports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Artisanal aquaculture livelihood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Boat building and sailing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Ready fit for large scale blue economy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354" y="3991463"/>
            <a:ext cx="4078646" cy="2621987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740" y="3917137"/>
            <a:ext cx="3590541" cy="269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15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lass sand in nige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glass sand in niger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glass sand in niger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mage result for ondo limestone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36065" y="7937"/>
            <a:ext cx="4377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Ondo South Potentials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60" y="921727"/>
            <a:ext cx="3543723" cy="265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t="16182"/>
          <a:stretch/>
        </p:blipFill>
        <p:spPr bwMode="auto">
          <a:xfrm>
            <a:off x="332779" y="931952"/>
            <a:ext cx="2993749" cy="263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3" y="3974990"/>
            <a:ext cx="3203961" cy="2659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blob:https://web.whatsapp.com/97c61817-4ac8-4ac6-acf5-1729ff7a1ad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18" y="3984761"/>
            <a:ext cx="3320014" cy="276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588814" y="751461"/>
            <a:ext cx="4603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sz="2400" dirty="0"/>
              <a:t>Established fish processing trade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2400" dirty="0"/>
              <a:t>Over 80 fishing communities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2400" dirty="0"/>
              <a:t>Sea and inland fishing skills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2400" dirty="0"/>
              <a:t>Variety of aqua products</a:t>
            </a:r>
          </a:p>
          <a:p>
            <a:pPr marL="638175" lvl="1" indent="-180975">
              <a:buFont typeface="Arial" pitchFamily="34" charset="0"/>
              <a:buChar char="•"/>
            </a:pPr>
            <a:r>
              <a:rPr lang="en-US" sz="2000" dirty="0"/>
              <a:t>Catfish, croaker, sole snapper, mixed fish, and shrimp</a:t>
            </a:r>
            <a:endParaRPr lang="en-US" sz="2400" dirty="0"/>
          </a:p>
          <a:p>
            <a:pPr marL="180975" indent="-180975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683" y="3229399"/>
            <a:ext cx="2644075" cy="352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99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60" y="160337"/>
            <a:ext cx="5395409" cy="303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Image result for glass sand in nige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glass sand in niger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glass sand in niger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mage result for ondo limestone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36065" y="7937"/>
            <a:ext cx="2202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Challenges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777" y="3446439"/>
            <a:ext cx="90164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Low skill fishing techniques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Lack of financial means for modern fishing equipment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Fishing boats limited to near offshore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Near shore poaching by trawlers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Entrepreneurial activities – family dependent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Inadequate literacy level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Current fishing process unappealing to educated family members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Cold storage challenges due to poor infrastructure (power)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Environmental impact of climate change on some communities</a:t>
            </a:r>
          </a:p>
        </p:txBody>
      </p:sp>
    </p:spTree>
    <p:extLst>
      <p:ext uri="{BB962C8B-B14F-4D97-AF65-F5344CB8AC3E}">
        <p14:creationId xmlns:p14="http://schemas.microsoft.com/office/powerpoint/2010/main" val="194504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lass sand in nige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glass sand in niger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glass sand in niger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mage result for ondo limestone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52084" y="1283844"/>
            <a:ext cx="2792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Opportunities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974" y="2489509"/>
            <a:ext cx="9016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Development of aqua farms both sea and in-land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Modern fish storage and processing facility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Fish &amp; Shrimps shipping and packaging system for export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Training facility in modern fishery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Facilitation of investment in fishing equipment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617538"/>
            <a:ext cx="3992562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652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lass sand in nige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glass sand in niger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glass sand in niger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mage result for ondo limestone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4074" y="141972"/>
            <a:ext cx="677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Blue Infrastructure – Deep Sea Port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975" y="1139173"/>
            <a:ext cx="427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Port Ondo (Deep Sea Port)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74743" y="2758867"/>
            <a:ext cx="60671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Ongoing approval towards establishment of a Deep Sea 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Deepest natural draft in the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Direct import/export of goods and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Dedicated Mining Product Terminal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Well planned access to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Nearby Free Trade Zone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49" y="2131546"/>
            <a:ext cx="5536394" cy="41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9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2327" y="1889950"/>
            <a:ext cx="576306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Artificial island for direct berthing of bigger capacity vessels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Connects to the shore via a 2km bridge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Road, rail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Adjourning Free Trade Zone (Ondo Industrial City)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Estimated Cost: USD 2.0Billion</a:t>
            </a:r>
          </a:p>
          <a:p>
            <a:pPr algn="just"/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Jetties: 2x 400m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Berths: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North end: 1x 240m; 1x 260m; 3x 200m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South end: 4x 600m; 1x 260m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2956772" y="143047"/>
            <a:ext cx="677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Blue Infrastructure – Deep Sea 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AD8714-961F-4BF5-9D54-B9ABAAFC4B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97506" y="1097280"/>
            <a:ext cx="5920413" cy="50080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622615" y="1428285"/>
            <a:ext cx="347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Port of Ondo (Deep Sea)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5917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5348" y="1139173"/>
            <a:ext cx="55466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170km direct water access to Lagos 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Relief for Lagos Port Congestion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Suitable for Barges and small to medium vessels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Container storage, loading and offloading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Easier access to hinterland Nigeria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River Alape to Lagos waterway is navigable year-round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Port will support exploitation of minerals in Ondo State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Silica sand, kaolin, bitumen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Supports shipment of cash crops from </a:t>
            </a:r>
            <a:r>
              <a:rPr lang="en-US" sz="2000" dirty="0" err="1"/>
              <a:t>Osun</a:t>
            </a:r>
            <a:r>
              <a:rPr lang="en-US" sz="2000" dirty="0"/>
              <a:t>, Ekiti, </a:t>
            </a:r>
            <a:r>
              <a:rPr lang="en-US" sz="2000" dirty="0" err="1"/>
              <a:t>Ogun</a:t>
            </a:r>
            <a:r>
              <a:rPr lang="en-US" sz="2000" dirty="0"/>
              <a:t>, Ondo and Edo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Port will reduce the daily pressure from heavy trucks on Ore-</a:t>
            </a:r>
            <a:r>
              <a:rPr lang="en-US" sz="2000" dirty="0" err="1"/>
              <a:t>Shagamu</a:t>
            </a:r>
            <a:r>
              <a:rPr lang="en-US" sz="2000" dirty="0"/>
              <a:t>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AutoShape 2" descr="Image result for glass sand in nige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glass sand in niger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glass sand in niger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mage result for ondo limestone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" descr="Fish processing method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594344"/>
            <a:ext cx="6044475" cy="259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694074" y="141972"/>
            <a:ext cx="6193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Blue Infrastructure – Inland Port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7975" y="1139173"/>
            <a:ext cx="427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Alape Inland Port</a:t>
            </a:r>
          </a:p>
        </p:txBody>
      </p:sp>
    </p:spTree>
    <p:extLst>
      <p:ext uri="{BB962C8B-B14F-4D97-AF65-F5344CB8AC3E}">
        <p14:creationId xmlns:p14="http://schemas.microsoft.com/office/powerpoint/2010/main" val="2417061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2510</TotalTime>
  <Words>490</Words>
  <Application>Microsoft Office PowerPoint</Application>
  <PresentationFormat>Widescreen</PresentationFormat>
  <Paragraphs>90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Femi A.</dc:creator>
  <cp:lastModifiedBy>Soji Adeleye</cp:lastModifiedBy>
  <cp:revision>60</cp:revision>
  <dcterms:created xsi:type="dcterms:W3CDTF">2018-10-03T11:05:35Z</dcterms:created>
  <dcterms:modified xsi:type="dcterms:W3CDTF">2021-11-04T11:54:57Z</dcterms:modified>
</cp:coreProperties>
</file>